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67" r:id="rId2"/>
    <p:sldId id="574" r:id="rId3"/>
    <p:sldId id="270" r:id="rId4"/>
    <p:sldId id="307" r:id="rId5"/>
    <p:sldId id="308" r:id="rId6"/>
    <p:sldId id="309" r:id="rId7"/>
    <p:sldId id="497" r:id="rId8"/>
    <p:sldId id="498" r:id="rId9"/>
    <p:sldId id="568" r:id="rId10"/>
    <p:sldId id="569" r:id="rId11"/>
    <p:sldId id="570" r:id="rId12"/>
    <p:sldId id="571" r:id="rId13"/>
    <p:sldId id="572" r:id="rId14"/>
    <p:sldId id="573" r:id="rId15"/>
    <p:sldId id="317" r:id="rId16"/>
    <p:sldId id="499" r:id="rId17"/>
    <p:sldId id="318" r:id="rId18"/>
    <p:sldId id="501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9" r:id="rId27"/>
    <p:sldId id="330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8"/>
    <p:restoredTop sz="94694"/>
  </p:normalViewPr>
  <p:slideViewPr>
    <p:cSldViewPr>
      <p:cViewPr varScale="1">
        <p:scale>
          <a:sx n="94" d="100"/>
          <a:sy n="94" d="100"/>
        </p:scale>
        <p:origin x="17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636D43-D4F4-AB4E-AC08-0011D3F21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3F377-C4BF-C342-9D3E-D159FB3BD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04ABA-2208-49CA-8BD0-B401195A0249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63FDF-4463-7545-9D53-2AF07D94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EECE9-BEA4-8D4F-BB5D-165935CE3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470E9-0BD7-4EF5-954D-CA04848F1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6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E8B53-C945-9B4E-8BA5-8439CE784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CC8F6-4C31-0E4B-BD60-FD0E576C3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2FC689-A490-4362-BF79-8815AF491FB8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D4D84-9CCF-B443-81F4-997B5E730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8835CA-22C6-E24B-BD16-CFC68438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1DA21-F2E3-1F49-A83A-0FB30DEECB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49AF-FF85-9949-9A6D-9C08E7101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87940F-35EC-40EB-9131-D6D871D4E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5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1210FF81-378F-E049-A391-FD1D010D01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C12530-B7EA-AD49-80C9-F25CF292169A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4D6A513-3A2F-AD40-94C0-68CAC9E9F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DE8CE50-4071-BA47-959A-7D8A38BD5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Table 14-5  Exceptions to the Universal Code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049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DED077D-C7C2-784A-9389-C9F5247E0A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EBF2E6-B474-DC4D-91E5-A3F0E43A0DF2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496454A-FDA6-7644-9DDC-A8F9AAB2C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D6F3B1C-F734-4C42-8CD8-F41C2D6C2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Table 14-4  Anticodon–Codon Base-Pairing Rules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10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C40D6EB6-8F16-5445-8D59-46E7EE00CC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2F0DA1-AA48-CB4F-A2E9-CF31327BB75D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D1ADE91-D304-CF4E-AD9E-CAC3184C7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8669A95-D0D3-8541-AE87-B40B9FC8A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Table 14-4  Anticodon–Codon Base-Pairing Rules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57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0D13EEE-B0E1-F34D-894E-B227D231C1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04830C-5E37-0E42-A5AE-2DFA0AB0641B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495DECE-AE89-3149-8CC0-A9589B5D0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6A41EDC-8184-B344-ABDD-5205A8F04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14-5 </a:t>
            </a:r>
            <a:r>
              <a:rPr lang="en-US" altLang="en-US"/>
              <a:t>An example of the triplet-binding assay. The UUU triplet acts as a codon, attracting the complementary tRNAphe anticodon AAA.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28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74B44B0A-28B8-5848-BBD6-008956848A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04C136-9128-2D45-A613-240D496C7305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F3E36AD-C6CC-8848-9862-E7770FBD6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C15F110-BDF9-3543-8310-C27E55464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14-1 </a:t>
            </a:r>
            <a:r>
              <a:rPr lang="en-US" altLang="en-US"/>
              <a:t>Flow of genetic information encoded in DNA to messenger RNA to protein.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90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65226486-C501-F04B-8CCE-591919B3DE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C7E348-E664-0D43-B212-5100B8B9027C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61FD595D-FA76-4F49-BE3F-9B8DAA599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5A9C466-E1DB-E54D-9121-160DDF015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14-1 </a:t>
            </a:r>
            <a:r>
              <a:rPr lang="en-US" altLang="en-US"/>
              <a:t>Flow of genetic information encoded in DNA to messenger RNA to protein.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92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14962193-81CC-964B-98F2-D7C004232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3900" indent="-277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4425" indent="-2222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8925" indent="-2222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05013" indent="-2222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2213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9413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6613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33813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4AAD04-7AFF-E84D-A0B2-42653FB7DCD7}" type="slidenum">
              <a:rPr lang="en-US" altLang="en-US" smtClean="0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10504CBD-D3A0-694D-9B81-23D649F46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EB501E8-BACF-644B-B0C1-00C1888AD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15-1 </a:t>
            </a:r>
            <a:r>
              <a:rPr lang="en-US" altLang="en-US"/>
              <a:t>Analogy of the effects of substitution, deletion, and insertion of one letter in a sentence composed of three-letter words, demonstrating point and frameshift mutations.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1187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8F71-9C4E-44A9-A342-783EC693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04D5-5054-435A-A211-32CD5B3D5E5D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BB5E-D1F8-4EB1-8653-82A34B16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BA6-8061-4ABF-BC57-3FC4EFD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F650-B2BA-48EC-B475-ACB76B60B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0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FF34-4300-4A97-A66B-5A98290D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7BEB-3793-43E6-BB96-D0FCC118C386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E483-C158-4B52-B6DD-FA99660B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8FA5-D978-46F6-96B6-D823C63F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353-0CCE-441F-A7C0-9E244E7A0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6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5A78-3DDB-4BBA-AD10-3AAF3B1D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BF4B-9E97-4408-9E11-C7B468A16FEC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8F81-C685-4CCF-B435-91EE6C16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830E-4619-4A14-9F11-549010C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0414-6EE9-4F62-AA21-B423E6F76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7C6D-CBBF-4323-9839-58BC457D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1B3-B5EB-4EFE-A9A1-1EC9C37A7AA1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8139-B5C4-47F2-894F-1FABCC2A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1372-F2B8-47FC-B034-12D281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C966-C393-4FB6-8B81-744FE7AD1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110B-DD2E-4C9C-B63D-9C2743B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1B45-374B-4E7C-B936-92FA5156DC17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AD27-F437-4B2D-ABD6-830E1F89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26FE-5930-4227-9741-A2667DA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95AE-171A-453F-9A65-31BCA20B1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67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829377-EF70-4249-8F76-35F586ED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B9A3-1802-4C8B-BAC6-3411A542377A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39EFF-AD78-44B0-A35B-480E720B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93D91-5D54-471C-B67F-28BBFECD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261B-1930-42CF-A1BD-829161082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211FA-53D8-4753-9CA0-A7195493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4061-C2BC-4AC5-AA68-91FF970BD6ED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AC4C7C-55F4-43BD-B5AD-2A1FAD16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588CB8-66C9-4FE7-93A8-D2048D05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6CD8-FB1A-45D0-9793-0AF4F90E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BFB474-8A2F-4023-B92D-9F7A516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40B-9DD2-4419-9BF7-D27D53144A62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B87FAB-BC2C-4EEE-A12C-3D2AE876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24F4C0-F271-4B46-8925-7170984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0669-8593-467E-B722-38AFBB852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3D189-F66D-4950-A895-185334F8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1116-D968-4423-940B-16E3CAC5A774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24DE60-65A3-42ED-AF2A-1DE5E349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CAFE95-8D5D-40A1-9119-52F27AC9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4A43-0D9C-4EA2-BFE0-32EE84EA6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F52DE7-5B78-4CE1-A79D-A4F17BB4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AEBA-562D-48D4-A2A9-2102C7685962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FD1CC-643F-4EA6-B348-C1133530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98ACFE-1129-4639-870C-486A9AC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481C-81C0-4A20-84F1-2120ADB1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01D9B9-526D-411F-96A4-8BB32B0C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4038-7BCD-488E-BEE3-40BF2B2189AE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3F24A2-B383-42A2-B93D-3C6178D9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F1B2C6-230E-4670-9FD1-534E1CC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9F5D-27B3-40E8-A66C-354AA23D2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E618B5-F462-420B-A633-0897308108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F4E343-45D3-4902-802F-1B21B589E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09AD-38E2-5342-AB79-0B062BB33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70F369-C911-4CFF-9130-84EABB09D334}" type="datetimeFigureOut">
              <a:rPr lang="en-US" altLang="en-US"/>
              <a:pPr>
                <a:defRPr/>
              </a:pPr>
              <a:t>12/13/19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167A-C6C4-9148-8C85-A40DC8FB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FACB-30E1-774C-9284-202A4CC2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3860FF-4679-46A8-A755-F2C5FE14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alc.org/view/16933-3D-Animation-of-DNA-to-RNA-to-Protein.html" TargetMode="External"/><Relationship Id="rId2" Type="http://schemas.openxmlformats.org/officeDocument/2006/relationships/hyperlink" Target="https://www.dnalc.org/view/15481-Translation-RNA-to-protein-3D-animation-with-no-audio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lc.org/view/15510-Transcription-DNA-codes-for-messenger-RNA-mRNA-3D-animation-with-basic-narration-.html" TargetMode="External"/><Relationship Id="rId2" Type="http://schemas.openxmlformats.org/officeDocument/2006/relationships/hyperlink" Target="http://highered.mheducation.com/sites/0072943696/student_view0/chapter3/animation__mrna_synthesis__transcription___quiz_2_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5A19-B6D1-F646-97F5-AA8CF85C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/>
              </a:rPr>
              <a:t>Lecture 37</a:t>
            </a:r>
            <a:br>
              <a:rPr lang="en-US" altLang="en-US" dirty="0"/>
            </a:br>
            <a:r>
              <a:rPr lang="en-US" altLang="en-US" dirty="0">
                <a:ea typeface="MS PGothic"/>
              </a:rPr>
              <a:t>Dec. 13</a:t>
            </a:r>
            <a:r>
              <a:rPr lang="en-US" altLang="en-US" baseline="30000" dirty="0">
                <a:ea typeface="MS PGothic"/>
              </a:rPr>
              <a:t>th</a:t>
            </a:r>
            <a:r>
              <a:rPr lang="en-US" altLang="en-US" dirty="0">
                <a:ea typeface="MS PGothic"/>
              </a:rPr>
              <a:t>  , 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1673A-54D2-4D45-A0DC-2B6496D5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983162"/>
          </a:xfrm>
        </p:spPr>
        <p:txBody>
          <a:bodyPr/>
          <a:lstStyle/>
          <a:p>
            <a:r>
              <a:rPr lang="en-US" strike="sngStrike" dirty="0"/>
              <a:t>Exam 4 next Friday—Dec. 13</a:t>
            </a:r>
            <a:r>
              <a:rPr lang="en-US" strike="sngStrike" baseline="30000" dirty="0"/>
              <a:t>th</a:t>
            </a:r>
            <a:r>
              <a:rPr lang="en-US" dirty="0"/>
              <a:t>.   I have decided to incorporate exam 4 material into the final exam. ~30% new material/~70% cumulative</a:t>
            </a:r>
          </a:p>
          <a:p>
            <a:endParaRPr lang="en-US" dirty="0"/>
          </a:p>
          <a:p>
            <a:r>
              <a:rPr lang="en-US" dirty="0"/>
              <a:t>Final exam Thursday, Dec. 19</a:t>
            </a:r>
            <a:r>
              <a:rPr lang="en-US" baseline="30000" dirty="0"/>
              <a:t>th</a:t>
            </a:r>
            <a:r>
              <a:rPr lang="en-US" dirty="0"/>
              <a:t>, 8-10 am.  Approximately 30% of the questions will cover the new material from lectures ~30-37—DNA chemistry, structure, replication. Genetic mechanisms transcription and translation and mutations.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4AB6605-B4DE-B948-834C-F66424F8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085850"/>
            <a:ext cx="6172200" cy="857250"/>
          </a:xfrm>
        </p:spPr>
        <p:txBody>
          <a:bodyPr/>
          <a:lstStyle/>
          <a:p>
            <a:r>
              <a:rPr lang="en-US" altLang="en-US"/>
              <a:t>Continued…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83C6901-4AC2-D544-BA35-B5B877CB9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With 64 combinations of nucleotides in codons, and only 20 amino acids, most amino acids have more than one codon ( e.g. phenlalanine is encoded by UUU </a:t>
            </a:r>
            <a:r>
              <a:rPr lang="en-US" altLang="en-US" u="sng"/>
              <a:t>AND</a:t>
            </a:r>
            <a:r>
              <a:rPr lang="en-US" altLang="en-US"/>
              <a:t> UUC)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Thus the code is thus said to be </a:t>
            </a:r>
            <a:r>
              <a:rPr lang="en-US" altLang="en-US">
                <a:solidFill>
                  <a:srgbClr val="FF0000"/>
                </a:solidFill>
              </a:rPr>
              <a:t>degenerate or redundant</a:t>
            </a:r>
            <a:r>
              <a:rPr lang="en-US" altLang="en-US"/>
              <a:t>.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2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A60ED5B-A91A-3148-B352-6A18960A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A34DC2F6-5AA2-8C4E-AEF8-C5687870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codons serve as special signals in translation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Start codon</a:t>
            </a:r>
            <a:r>
              <a:rPr lang="en-US" altLang="en-US"/>
              <a:t> =AUG (proteins are always started by Methionein. )</a:t>
            </a:r>
          </a:p>
          <a:p>
            <a:pPr lvl="1"/>
            <a:r>
              <a:rPr lang="en-US" altLang="en-US"/>
              <a:t>UAA	UAG	UGA	= </a:t>
            </a:r>
            <a:r>
              <a:rPr lang="en-US" altLang="en-US">
                <a:solidFill>
                  <a:srgbClr val="FF0000"/>
                </a:solidFill>
              </a:rPr>
              <a:t>Stop codons</a:t>
            </a:r>
            <a:r>
              <a:rPr lang="en-US" altLang="en-US"/>
              <a:t>.  They do not specify any of the 20 AA so translations halts when ribosomes encounter one of the stop codons.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14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AE05011-6FBA-CF48-B3E6-70758DFD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Continued…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5B2D9075-DD80-A047-9628-DECDB104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mRNA code (in mature—intro-less mRNA) is </a:t>
            </a:r>
            <a:r>
              <a:rPr lang="ja-JP" altLang="en-US"/>
              <a:t>“</a:t>
            </a:r>
            <a:r>
              <a:rPr lang="en-US" altLang="ja-JP"/>
              <a:t>commaless</a:t>
            </a:r>
            <a:r>
              <a:rPr lang="ja-JP" altLang="en-US"/>
              <a:t>”</a:t>
            </a:r>
            <a:r>
              <a:rPr lang="en-US" altLang="ja-JP"/>
              <a:t>.  Translation proceeds from the start codon through the stop codon.</a:t>
            </a:r>
          </a:p>
          <a:p>
            <a:endParaRPr lang="en-US" altLang="en-US"/>
          </a:p>
          <a:p>
            <a:pPr lvl="1"/>
            <a:r>
              <a:rPr lang="en-US" altLang="en-US"/>
              <a:t>This region of the mRNA is called an Open Reading Frame (ORF)</a:t>
            </a:r>
          </a:p>
          <a:p>
            <a:pPr lvl="1"/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D2E0114-792D-8A47-AF68-92A7F85D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Continued…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FD5CA53-4694-BD4E-AC43-2CA8CE62E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code is (nearly)universal!!</a:t>
            </a:r>
          </a:p>
          <a:p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Have you observed this personally?  Have you seen that a gene from one organisms is translated the same way (into the same protein with the same function) in a different organism?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4133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0">
            <a:extLst>
              <a:ext uri="{FF2B5EF4-FFF2-40B4-BE49-F238E27FC236}">
                <a16:creationId xmlns:a16="http://schemas.microsoft.com/office/drawing/2014/main" id="{1FAF0D61-69AF-8244-B748-B334EBBEF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5722938"/>
            <a:ext cx="2228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086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D53D21"/>
                </a:solidFill>
                <a:latin typeface="Arial" panose="020B0604020202020204" pitchFamily="34" charset="0"/>
              </a:rPr>
              <a:t>Table 14.5</a:t>
            </a:r>
          </a:p>
        </p:txBody>
      </p:sp>
      <p:pic>
        <p:nvPicPr>
          <p:cNvPr id="30722" name="Picture 12" descr="14_05Table-L.jpg                                               000B3C7BServDisk_03                    BC177178:">
            <a:extLst>
              <a:ext uri="{FF2B5EF4-FFF2-40B4-BE49-F238E27FC236}">
                <a16:creationId xmlns:a16="http://schemas.microsoft.com/office/drawing/2014/main" id="{51E05C08-2BB0-ED48-B5FB-DB4377FA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3"/>
          <a:stretch>
            <a:fillRect/>
          </a:stretch>
        </p:blipFill>
        <p:spPr bwMode="auto">
          <a:xfrm>
            <a:off x="1143000" y="2057400"/>
            <a:ext cx="6858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>
            <a:extLst>
              <a:ext uri="{FF2B5EF4-FFF2-40B4-BE49-F238E27FC236}">
                <a16:creationId xmlns:a16="http://schemas.microsoft.com/office/drawing/2014/main" id="{D5E67958-9858-2642-B7B7-E5C6A2FD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428750"/>
            <a:ext cx="628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Only a few exceptions to the universality of the code.</a:t>
            </a:r>
            <a:r>
              <a:rPr lang="en-US" altLang="en-US" sz="1800"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078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B8FF5A8-8062-FB48-9676-DD0A541A95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4450" y="457200"/>
            <a:ext cx="65151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u="sng" dirty="0">
                <a:ea typeface="MS PGothic" charset="0"/>
              </a:rPr>
              <a:t>How</a:t>
            </a:r>
            <a:r>
              <a:rPr lang="en-US" dirty="0">
                <a:ea typeface="MS PGothic" charset="0"/>
              </a:rPr>
              <a:t> is mRNA translated into protein?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A83C20EC-4A0D-1745-B81C-B2922863EAE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MS PGothic" charset="0"/>
                <a:cs typeface="MS PGothic" charset="0"/>
              </a:rPr>
              <a:t>Code= 3- nucleotide sequence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(codons)</a:t>
            </a:r>
            <a:r>
              <a:rPr lang="en-US" dirty="0">
                <a:ea typeface="MS PGothic" charset="0"/>
                <a:cs typeface="MS PGothic" charset="0"/>
              </a:rPr>
              <a:t> in mRNA</a:t>
            </a:r>
          </a:p>
          <a:p>
            <a:pPr>
              <a:defRPr/>
            </a:pPr>
            <a:r>
              <a:rPr lang="en-US" dirty="0">
                <a:ea typeface="MS PGothic" charset="0"/>
                <a:cs typeface="MS PGothic" charset="0"/>
              </a:rPr>
              <a:t>Product= amino acid sequence of protein</a:t>
            </a:r>
          </a:p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>
              <a:defRPr/>
            </a:pPr>
            <a:r>
              <a:rPr lang="en-US" dirty="0">
                <a:ea typeface="MS PGothic" charset="0"/>
                <a:cs typeface="MS PGothic" charset="0"/>
              </a:rPr>
              <a:t>Ribosomes provide meeting space for mRNA, and special helper RNAs called </a:t>
            </a:r>
            <a:r>
              <a:rPr lang="en-US" dirty="0" err="1">
                <a:ea typeface="MS PGothic" charset="0"/>
                <a:cs typeface="MS PGothic" charset="0"/>
              </a:rPr>
              <a:t>tRNAs</a:t>
            </a:r>
            <a:r>
              <a:rPr lang="en-US" dirty="0">
                <a:ea typeface="MS PGothic" charset="0"/>
                <a:cs typeface="MS PGothic" charset="0"/>
              </a:rPr>
              <a:t>, which are attached to amino acids. </a:t>
            </a:r>
          </a:p>
          <a:p>
            <a:pPr>
              <a:defRPr/>
            </a:pPr>
            <a:r>
              <a:rPr lang="en-US" dirty="0">
                <a:ea typeface="MS PGothic" charset="0"/>
                <a:cs typeface="MS PGothic" charset="0"/>
              </a:rPr>
              <a:t>Complementary base pairs match one </a:t>
            </a:r>
            <a:r>
              <a:rPr lang="en-US" dirty="0" err="1">
                <a:ea typeface="MS PGothic" charset="0"/>
                <a:cs typeface="MS PGothic" charset="0"/>
              </a:rPr>
              <a:t>tRNA</a:t>
            </a:r>
            <a:r>
              <a:rPr lang="en-US" dirty="0">
                <a:ea typeface="MS PGothic" charset="0"/>
                <a:cs typeface="MS PGothic" charset="0"/>
              </a:rPr>
              <a:t> to one mRNA codon</a:t>
            </a:r>
          </a:p>
          <a:p>
            <a:pPr>
              <a:buFont typeface="Arial" charset="0"/>
              <a:buNone/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2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00B3BBA-E375-0248-BF53-0E3B2BF7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3E527C09-C46F-5C4A-863A-B1721468A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651875" cy="6496050"/>
          </a:xfrm>
        </p:spPr>
      </p:pic>
    </p:spTree>
    <p:extLst>
      <p:ext uri="{BB962C8B-B14F-4D97-AF65-F5344CB8AC3E}">
        <p14:creationId xmlns:p14="http://schemas.microsoft.com/office/powerpoint/2010/main" val="306757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F6F8D71-41D0-474E-A92B-1564B9979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The basics of translation/protein synthesis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0F97C80F-28F0-5941-8D30-C7BC3213087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An adaptor molecule, </a:t>
            </a:r>
            <a:r>
              <a:rPr lang="en-US" altLang="en-US" b="1"/>
              <a:t>tRNA</a:t>
            </a:r>
            <a:r>
              <a:rPr lang="en-US" altLang="en-US"/>
              <a:t>, with a sequence complementary to the mRNA codon, forms temporary hydrogen bonds with the codon. (the part of the tRNA that binds he codon is called the </a:t>
            </a:r>
            <a:r>
              <a:rPr lang="en-US" altLang="en-US" u="sng"/>
              <a:t>anticodon.</a:t>
            </a:r>
            <a:r>
              <a:rPr lang="en-US" altLang="en-US"/>
              <a:t>) </a:t>
            </a:r>
          </a:p>
          <a:p>
            <a:endParaRPr lang="en-US" altLang="en-US"/>
          </a:p>
          <a:p>
            <a:r>
              <a:rPr lang="en-US" altLang="en-US"/>
              <a:t>Each tRNA will have an amino acid that corresponds to the codon it can bind to:</a:t>
            </a:r>
          </a:p>
          <a:p>
            <a:endParaRPr lang="en-US" altLang="en-US"/>
          </a:p>
          <a:p>
            <a:r>
              <a:rPr lang="en-US" altLang="en-US"/>
              <a:t>Look at your genetic code---what anticodon sequence will the tRNA that carries methionine (Met) have.</a:t>
            </a:r>
          </a:p>
        </p:txBody>
      </p:sp>
    </p:spTree>
    <p:extLst>
      <p:ext uri="{BB962C8B-B14F-4D97-AF65-F5344CB8AC3E}">
        <p14:creationId xmlns:p14="http://schemas.microsoft.com/office/powerpoint/2010/main" val="47783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9">
            <a:extLst>
              <a:ext uri="{FF2B5EF4-FFF2-40B4-BE49-F238E27FC236}">
                <a16:creationId xmlns:a16="http://schemas.microsoft.com/office/drawing/2014/main" id="{452DF93A-1FBE-3D41-AB99-DBA30047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5722938"/>
            <a:ext cx="2228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086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D53D21"/>
                </a:solidFill>
                <a:latin typeface="Arial" panose="020B0604020202020204" pitchFamily="34" charset="0"/>
              </a:rPr>
              <a:t>Table 14.4</a:t>
            </a:r>
          </a:p>
        </p:txBody>
      </p:sp>
      <p:pic>
        <p:nvPicPr>
          <p:cNvPr id="38914" name="Picture 10" descr="14_04Table-L.jpg                                               000B3C7BServDisk_03                    BC177178:">
            <a:extLst>
              <a:ext uri="{FF2B5EF4-FFF2-40B4-BE49-F238E27FC236}">
                <a16:creationId xmlns:a16="http://schemas.microsoft.com/office/drawing/2014/main" id="{8C82C1F3-4241-DF41-ACF0-A2E298D0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000250" y="857250"/>
            <a:ext cx="48418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8172A8-55C3-344D-A880-F894E27B5771}"/>
              </a:ext>
            </a:extLst>
          </p:cNvPr>
          <p:cNvSpPr/>
          <p:nvPr/>
        </p:nvSpPr>
        <p:spPr>
          <a:xfrm>
            <a:off x="2057400" y="13716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F09DD6-2881-7F49-ACF0-40111F5DD1B0}"/>
              </a:ext>
            </a:extLst>
          </p:cNvPr>
          <p:cNvSpPr/>
          <p:nvPr/>
        </p:nvSpPr>
        <p:spPr>
          <a:xfrm>
            <a:off x="2743200" y="5029200"/>
            <a:ext cx="1485900" cy="5143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7" name="TextBox 5">
            <a:extLst>
              <a:ext uri="{FF2B5EF4-FFF2-40B4-BE49-F238E27FC236}">
                <a16:creationId xmlns:a16="http://schemas.microsoft.com/office/drawing/2014/main" id="{2D19AFAF-FEBE-1240-9DC5-A0ADD4081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51514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Amino acid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16EEF-B3FC-F94F-B99D-436C10BA5CDA}"/>
              </a:ext>
            </a:extLst>
          </p:cNvPr>
          <p:cNvCxnSpPr/>
          <p:nvPr/>
        </p:nvCxnSpPr>
        <p:spPr>
          <a:xfrm rot="10800000" flipV="1">
            <a:off x="4857750" y="2857500"/>
            <a:ext cx="914400" cy="62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Box 9">
            <a:extLst>
              <a:ext uri="{FF2B5EF4-FFF2-40B4-BE49-F238E27FC236}">
                <a16:creationId xmlns:a16="http://schemas.microsoft.com/office/drawing/2014/main" id="{C3C4C814-4B4E-6147-99BA-73432B41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686050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Codon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55A1BA-6C51-3F46-8436-F837EDD6A1CA}"/>
              </a:ext>
            </a:extLst>
          </p:cNvPr>
          <p:cNvCxnSpPr/>
          <p:nvPr/>
        </p:nvCxnSpPr>
        <p:spPr>
          <a:xfrm rot="10800000" flipV="1">
            <a:off x="4800600" y="3771900"/>
            <a:ext cx="1257300" cy="171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Box 12">
            <a:extLst>
              <a:ext uri="{FF2B5EF4-FFF2-40B4-BE49-F238E27FC236}">
                <a16:creationId xmlns:a16="http://schemas.microsoft.com/office/drawing/2014/main" id="{A80269D7-99A0-6E44-9AD8-B131F8EDB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08388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anticodon</a:t>
            </a:r>
          </a:p>
        </p:txBody>
      </p:sp>
    </p:spTree>
    <p:extLst>
      <p:ext uri="{BB962C8B-B14F-4D97-AF65-F5344CB8AC3E}">
        <p14:creationId xmlns:p14="http://schemas.microsoft.com/office/powerpoint/2010/main" val="192380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9">
            <a:extLst>
              <a:ext uri="{FF2B5EF4-FFF2-40B4-BE49-F238E27FC236}">
                <a16:creationId xmlns:a16="http://schemas.microsoft.com/office/drawing/2014/main" id="{192209B7-31EE-8645-BFE4-B4311E52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5722938"/>
            <a:ext cx="2228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086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D53D21"/>
                </a:solidFill>
                <a:latin typeface="Arial" panose="020B0604020202020204" pitchFamily="34" charset="0"/>
              </a:rPr>
              <a:t>Table 14.4</a:t>
            </a:r>
          </a:p>
        </p:txBody>
      </p:sp>
      <p:pic>
        <p:nvPicPr>
          <p:cNvPr id="40962" name="Picture 10" descr="14_04Table-L.jpg                                               000B3C7BServDisk_03                    BC177178:">
            <a:extLst>
              <a:ext uri="{FF2B5EF4-FFF2-40B4-BE49-F238E27FC236}">
                <a16:creationId xmlns:a16="http://schemas.microsoft.com/office/drawing/2014/main" id="{2DE2ED11-041C-8D4E-8C78-254D1DFB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000250" y="857250"/>
            <a:ext cx="48418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E7219F-8327-E94F-AABF-A277BBA9D47E}"/>
              </a:ext>
            </a:extLst>
          </p:cNvPr>
          <p:cNvSpPr/>
          <p:nvPr/>
        </p:nvSpPr>
        <p:spPr>
          <a:xfrm>
            <a:off x="2057400" y="1371600"/>
            <a:ext cx="4800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289A0D-E23F-1247-92DD-009FF1ED2454}"/>
              </a:ext>
            </a:extLst>
          </p:cNvPr>
          <p:cNvSpPr/>
          <p:nvPr/>
        </p:nvSpPr>
        <p:spPr>
          <a:xfrm>
            <a:off x="2743200" y="5029200"/>
            <a:ext cx="1485900" cy="5143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5" name="TextBox 5">
            <a:extLst>
              <a:ext uri="{FF2B5EF4-FFF2-40B4-BE49-F238E27FC236}">
                <a16:creationId xmlns:a16="http://schemas.microsoft.com/office/drawing/2014/main" id="{F715255D-38E9-7846-ACF2-A7393262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51514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Phenylalanine</a:t>
            </a:r>
          </a:p>
        </p:txBody>
      </p:sp>
      <p:sp>
        <p:nvSpPr>
          <p:cNvPr id="40966" name="TextBox 6">
            <a:extLst>
              <a:ext uri="{FF2B5EF4-FFF2-40B4-BE49-F238E27FC236}">
                <a16:creationId xmlns:a16="http://schemas.microsoft.com/office/drawing/2014/main" id="{77AC4D64-D535-0A4C-A9F5-CF45EC7E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3379788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        U	     U	</a:t>
            </a:r>
          </a:p>
        </p:txBody>
      </p:sp>
      <p:sp>
        <p:nvSpPr>
          <p:cNvPr id="40967" name="TextBox 8">
            <a:extLst>
              <a:ext uri="{FF2B5EF4-FFF2-40B4-BE49-F238E27FC236}">
                <a16:creationId xmlns:a16="http://schemas.microsoft.com/office/drawing/2014/main" id="{65CD733C-BF4F-554E-8358-4E60ECB2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3657600"/>
            <a:ext cx="131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      A     A	</a:t>
            </a:r>
          </a:p>
        </p:txBody>
      </p:sp>
      <p:sp>
        <p:nvSpPr>
          <p:cNvPr id="40968" name="TextBox 1">
            <a:extLst>
              <a:ext uri="{FF2B5EF4-FFF2-40B4-BE49-F238E27FC236}">
                <a16:creationId xmlns:a16="http://schemas.microsoft.com/office/drawing/2014/main" id="{B1D8B9D8-67AE-3C42-A5DD-932685AE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7165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Test yourself by predicting another tRNA anticodon.  Pay attention to the 5’-3’ orientation.</a:t>
            </a:r>
          </a:p>
        </p:txBody>
      </p:sp>
    </p:spTree>
    <p:extLst>
      <p:ext uri="{BB962C8B-B14F-4D97-AF65-F5344CB8AC3E}">
        <p14:creationId xmlns:p14="http://schemas.microsoft.com/office/powerpoint/2010/main" val="389110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BC1C-7BDF-6C41-BBC8-BB631982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61AB6-4769-FA4A-88B0-00CA81EA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an email and website update with more detail on the format of the Final exam---Tomorrow </a:t>
            </a:r>
            <a:r>
              <a:rPr lang="en-US"/>
              <a:t>or Sunday.</a:t>
            </a:r>
          </a:p>
        </p:txBody>
      </p:sp>
    </p:spTree>
    <p:extLst>
      <p:ext uri="{BB962C8B-B14F-4D97-AF65-F5344CB8AC3E}">
        <p14:creationId xmlns:p14="http://schemas.microsoft.com/office/powerpoint/2010/main" val="409126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>
            <a:extLst>
              <a:ext uri="{FF2B5EF4-FFF2-40B4-BE49-F238E27FC236}">
                <a16:creationId xmlns:a16="http://schemas.microsoft.com/office/drawing/2014/main" id="{12BD9136-37CD-3245-809F-13EFBC43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92788"/>
            <a:ext cx="6858000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lIns="61702" tIns="30851" rIns="61702" bIns="30851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975" b="1">
                <a:latin typeface="Arial" charset="0"/>
              </a:rPr>
              <a:t>Figure 14-5</a:t>
            </a:r>
            <a:r>
              <a:rPr lang="en-US" sz="975">
                <a:latin typeface="Arial" charset="0"/>
              </a:rPr>
              <a:t>    Copyright © 2006 Pearson Prentice Hall, Inc.</a:t>
            </a:r>
            <a:endParaRPr lang="en-GB" sz="975">
              <a:latin typeface="Arial" charset="0"/>
            </a:endParaRPr>
          </a:p>
        </p:txBody>
      </p:sp>
      <p:sp>
        <p:nvSpPr>
          <p:cNvPr id="43010" name="Text Box 9">
            <a:extLst>
              <a:ext uri="{FF2B5EF4-FFF2-40B4-BE49-F238E27FC236}">
                <a16:creationId xmlns:a16="http://schemas.microsoft.com/office/drawing/2014/main" id="{D42F528F-6FC1-C54A-A4B5-99F42847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5722938"/>
            <a:ext cx="2228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086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D53D21"/>
                </a:solidFill>
                <a:latin typeface="Arial" panose="020B0604020202020204" pitchFamily="34" charset="0"/>
              </a:rPr>
              <a:t>Figure 14.5</a:t>
            </a:r>
          </a:p>
        </p:txBody>
      </p:sp>
      <p:pic>
        <p:nvPicPr>
          <p:cNvPr id="43011" name="Picture 11" descr="14_05Figure-L.jpg                                              000B3C7BServDisk_03                    BC177178:">
            <a:extLst>
              <a:ext uri="{FF2B5EF4-FFF2-40B4-BE49-F238E27FC236}">
                <a16:creationId xmlns:a16="http://schemas.microsoft.com/office/drawing/2014/main" id="{2EDA768E-B4B7-404F-9BB2-934746EC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>
            <a:fillRect/>
          </a:stretch>
        </p:blipFill>
        <p:spPr bwMode="auto">
          <a:xfrm>
            <a:off x="1368425" y="2181225"/>
            <a:ext cx="6407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">
            <a:extLst>
              <a:ext uri="{FF2B5EF4-FFF2-40B4-BE49-F238E27FC236}">
                <a16:creationId xmlns:a16="http://schemas.microsoft.com/office/drawing/2014/main" id="{B21B14F3-C18A-5C46-A8AB-08F3604D3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1143000"/>
            <a:ext cx="17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43013" name="Straight Arrow Connector 6">
            <a:extLst>
              <a:ext uri="{FF2B5EF4-FFF2-40B4-BE49-F238E27FC236}">
                <a16:creationId xmlns:a16="http://schemas.microsoft.com/office/drawing/2014/main" id="{3B75A07E-06E3-1F43-9EC3-84EB4585D93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857750" y="1885950"/>
            <a:ext cx="914400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4" name="TextBox 8">
            <a:extLst>
              <a:ext uri="{FF2B5EF4-FFF2-40B4-BE49-F238E27FC236}">
                <a16:creationId xmlns:a16="http://schemas.microsoft.com/office/drawing/2014/main" id="{251A1A70-BF6A-814F-8137-84839B17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54305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Codon in the mRNA</a:t>
            </a:r>
          </a:p>
        </p:txBody>
      </p:sp>
      <p:sp>
        <p:nvSpPr>
          <p:cNvPr id="43015" name="TextBox 8">
            <a:extLst>
              <a:ext uri="{FF2B5EF4-FFF2-40B4-BE49-F238E27FC236}">
                <a16:creationId xmlns:a16="http://schemas.microsoft.com/office/drawing/2014/main" id="{216B07FC-9FDC-E148-AE42-25C8FC52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4568825"/>
            <a:ext cx="280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anticodon in the tRNA</a:t>
            </a:r>
          </a:p>
        </p:txBody>
      </p:sp>
      <p:cxnSp>
        <p:nvCxnSpPr>
          <p:cNvPr id="43016" name="Straight Arrow Connector 6">
            <a:extLst>
              <a:ext uri="{FF2B5EF4-FFF2-40B4-BE49-F238E27FC236}">
                <a16:creationId xmlns:a16="http://schemas.microsoft.com/office/drawing/2014/main" id="{0F1045E2-A8C5-A64F-8C2E-0669B232D8A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457700" y="3829050"/>
            <a:ext cx="857250" cy="514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TextBox 1">
            <a:extLst>
              <a:ext uri="{FF2B5EF4-FFF2-40B4-BE49-F238E27FC236}">
                <a16:creationId xmlns:a16="http://schemas.microsoft.com/office/drawing/2014/main" id="{030977A8-B229-2B47-9584-D26F70AB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076325"/>
            <a:ext cx="5713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700">
                <a:latin typeface="Calibri" panose="020F0502020204030204" pitchFamily="34" charset="0"/>
              </a:rPr>
              <a:t>Translation occurs on/within ribosomes</a:t>
            </a:r>
            <a:endParaRPr lang="en-US" altLang="en-US" sz="2700"/>
          </a:p>
        </p:txBody>
      </p:sp>
    </p:spTree>
    <p:extLst>
      <p:ext uri="{BB962C8B-B14F-4D97-AF65-F5344CB8AC3E}">
        <p14:creationId xmlns:p14="http://schemas.microsoft.com/office/powerpoint/2010/main" val="336755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8747D68-3893-FE42-9D70-FE2937ED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Watch, review, explain, sketch</a:t>
            </a:r>
            <a:r>
              <a:rPr lang="is-IS" altLang="en-US"/>
              <a:t>…</a:t>
            </a:r>
            <a:endParaRPr lang="en-US" altLang="en-US"/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1BB754B9-3205-F146-8DFC-BD1171F9D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Go to animation</a:t>
            </a:r>
          </a:p>
          <a:p>
            <a:r>
              <a:rPr lang="en-US" altLang="en-US">
                <a:hlinkClick r:id="rId2"/>
              </a:rPr>
              <a:t>https://www.dnalc.org/view/15481-Translation-RNA-to-protein-3D-animation-with-no-audio.html</a:t>
            </a:r>
            <a:r>
              <a:rPr lang="en-US" altLang="en-US"/>
              <a:t> (Simpler--no voice)</a:t>
            </a:r>
          </a:p>
          <a:p>
            <a:endParaRPr lang="en-US" altLang="en-US"/>
          </a:p>
          <a:p>
            <a:r>
              <a:rPr lang="en-US" altLang="en-US">
                <a:hlinkClick r:id="rId3"/>
              </a:rPr>
              <a:t>https://www.dnalc.org/view/16933-3D-Animation-of-DNA-to-RNA-to-Protein.html</a:t>
            </a:r>
            <a:r>
              <a:rPr lang="en-US" altLang="en-US"/>
              <a:t>  (Includes mRNA splicing---with voice)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79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5B2EB9EA-62B8-CF4D-8765-1F35939E5AD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Practice decoding a gene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8530D10B-9FE6-6845-95AA-F03B83D6B0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5900" y="2057400"/>
            <a:ext cx="6172200" cy="3714750"/>
          </a:xfrm>
        </p:spPr>
        <p:txBody>
          <a:bodyPr/>
          <a:lstStyle/>
          <a:p>
            <a:r>
              <a:rPr lang="en-US" altLang="en-US"/>
              <a:t>Start with DNA</a:t>
            </a:r>
          </a:p>
          <a:p>
            <a:r>
              <a:rPr lang="en-US" altLang="en-US"/>
              <a:t>Translate to RNA</a:t>
            </a:r>
          </a:p>
          <a:p>
            <a:r>
              <a:rPr lang="en-US" altLang="en-US"/>
              <a:t>Find the start codon (establish a </a:t>
            </a:r>
            <a:r>
              <a:rPr lang="en-US" altLang="en-US" b="1"/>
              <a:t>reading frame</a:t>
            </a:r>
            <a:r>
              <a:rPr lang="en-US" altLang="en-US"/>
              <a:t>)</a:t>
            </a:r>
          </a:p>
          <a:p>
            <a:r>
              <a:rPr lang="en-US" altLang="en-US"/>
              <a:t>Begin decoding/translation according to the universal code. End when you reach a stop codon</a:t>
            </a:r>
            <a:r>
              <a:rPr lang="is-IS" altLang="en-US"/>
              <a:t>…if the gene is completely represented...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33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D84627E-047F-B24E-99BC-783760A203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1C85CAF5-EBB4-F045-900E-524331C0BE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05345"/>
            <a:ext cx="8229600" cy="4525963"/>
          </a:xfrm>
        </p:spPr>
        <p:txBody>
          <a:bodyPr/>
          <a:lstStyle/>
          <a:p>
            <a:r>
              <a:rPr lang="en-US" altLang="en-US" dirty="0"/>
              <a:t>Recall the central dogma…</a:t>
            </a:r>
          </a:p>
          <a:p>
            <a:pPr lvl="1"/>
            <a:r>
              <a:rPr lang="en-US" altLang="en-US" dirty="0"/>
              <a:t>Ultimately a gene will encode a protein that will directly or indirectly influence a phenotype.  Practice putting the details of gene expression into context with Mendel’s observations! </a:t>
            </a:r>
          </a:p>
          <a:p>
            <a:pPr lvl="1"/>
            <a:endParaRPr lang="en-US" altLang="en-US" u="sng" dirty="0"/>
          </a:p>
          <a:p>
            <a:pPr lvl="1"/>
            <a:r>
              <a:rPr lang="en-US" altLang="en-US" u="sng" dirty="0"/>
              <a:t>What is the molecular explanation for smooth and wrinkled peas or A blood type or</a:t>
            </a:r>
            <a:r>
              <a:rPr lang="is-IS" altLang="en-US" u="sng" dirty="0"/>
              <a:t> Tay-Sachs disease...</a:t>
            </a:r>
            <a:r>
              <a:rPr lang="en-US" altLang="en-US" u="sng" dirty="0"/>
              <a:t>?  </a:t>
            </a:r>
            <a:r>
              <a:rPr lang="en-US" altLang="en-US" dirty="0"/>
              <a:t>Practice thinking/writing this out---from Mendel’s definition of dominant and recessive traits to the </a:t>
            </a:r>
            <a:r>
              <a:rPr lang="en-US" altLang="en-US" u="sng" dirty="0"/>
              <a:t>exact reason </a:t>
            </a:r>
            <a:r>
              <a:rPr lang="en-US" altLang="en-US" dirty="0"/>
              <a:t>that one pea may be smooth and another wrinkled</a:t>
            </a:r>
            <a:r>
              <a:rPr lang="is-IS" altLang="en-US" dirty="0"/>
              <a:t>…or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686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2">
            <a:extLst>
              <a:ext uri="{FF2B5EF4-FFF2-40B4-BE49-F238E27FC236}">
                <a16:creationId xmlns:a16="http://schemas.microsoft.com/office/drawing/2014/main" id="{C6D038B9-8E9F-6D4D-A8B8-B09BD1156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5722938"/>
            <a:ext cx="2228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086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D53D21"/>
                </a:solidFill>
                <a:latin typeface="Arial" panose="020B0604020202020204" pitchFamily="34" charset="0"/>
              </a:rPr>
              <a:t>Figure 14.1</a:t>
            </a:r>
          </a:p>
        </p:txBody>
      </p:sp>
      <p:pic>
        <p:nvPicPr>
          <p:cNvPr id="48130" name="Picture 13" descr="14_01Figure-L.jpg                                              000B3C7BServDisk_03                    BC177178:">
            <a:extLst>
              <a:ext uri="{FF2B5EF4-FFF2-40B4-BE49-F238E27FC236}">
                <a16:creationId xmlns:a16="http://schemas.microsoft.com/office/drawing/2014/main" id="{4A4DFD37-B8CC-614E-9C86-128E43B1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"/>
          <a:stretch>
            <a:fillRect/>
          </a:stretch>
        </p:blipFill>
        <p:spPr bwMode="auto">
          <a:xfrm>
            <a:off x="3260725" y="1031875"/>
            <a:ext cx="262255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4864DA-A3CC-1C4E-A462-45A44AA10ABB}"/>
              </a:ext>
            </a:extLst>
          </p:cNvPr>
          <p:cNvCxnSpPr/>
          <p:nvPr/>
        </p:nvCxnSpPr>
        <p:spPr>
          <a:xfrm rot="10800000">
            <a:off x="2743200" y="53721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2" name="TextBox 5">
            <a:extLst>
              <a:ext uri="{FF2B5EF4-FFF2-40B4-BE49-F238E27FC236}">
                <a16:creationId xmlns:a16="http://schemas.microsoft.com/office/drawing/2014/main" id="{1B6B46C3-90E8-7D41-A1D4-9A9F3F85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57800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trait/phenotype</a:t>
            </a:r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D02A7D7A-1A7F-3243-A1A7-3569B7C4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52913"/>
            <a:ext cx="9779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>
            <a:extLst>
              <a:ext uri="{FF2B5EF4-FFF2-40B4-BE49-F238E27FC236}">
                <a16:creationId xmlns:a16="http://schemas.microsoft.com/office/drawing/2014/main" id="{0E7590B2-FCAB-2642-B1BA-104EA980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57450"/>
            <a:ext cx="9779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3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2">
            <a:extLst>
              <a:ext uri="{FF2B5EF4-FFF2-40B4-BE49-F238E27FC236}">
                <a16:creationId xmlns:a16="http://schemas.microsoft.com/office/drawing/2014/main" id="{E6FA1974-1CE1-304E-8BB9-D13EE0E9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5722938"/>
            <a:ext cx="2228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0861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D53D21"/>
                </a:solidFill>
                <a:latin typeface="Arial" panose="020B0604020202020204" pitchFamily="34" charset="0"/>
              </a:rPr>
              <a:t>Figure 14.1</a:t>
            </a:r>
          </a:p>
        </p:txBody>
      </p:sp>
      <p:pic>
        <p:nvPicPr>
          <p:cNvPr id="50178" name="Picture 13" descr="14_01Figure-L.jpg                                              000B3C7BServDisk_03                    BC177178:">
            <a:extLst>
              <a:ext uri="{FF2B5EF4-FFF2-40B4-BE49-F238E27FC236}">
                <a16:creationId xmlns:a16="http://schemas.microsoft.com/office/drawing/2014/main" id="{C3504E4E-4784-C843-880D-D791FB4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"/>
          <a:stretch>
            <a:fillRect/>
          </a:stretch>
        </p:blipFill>
        <p:spPr bwMode="auto">
          <a:xfrm>
            <a:off x="3260725" y="1031875"/>
            <a:ext cx="262255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39DFE8-99F1-CF4D-AF63-6C7275A3B953}"/>
              </a:ext>
            </a:extLst>
          </p:cNvPr>
          <p:cNvCxnSpPr/>
          <p:nvPr/>
        </p:nvCxnSpPr>
        <p:spPr>
          <a:xfrm rot="10800000">
            <a:off x="2743200" y="53721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TextBox 5">
            <a:extLst>
              <a:ext uri="{FF2B5EF4-FFF2-40B4-BE49-F238E27FC236}">
                <a16:creationId xmlns:a16="http://schemas.microsoft.com/office/drawing/2014/main" id="{802A662F-7840-5E4C-926E-53027216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81600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trait/phenotype</a:t>
            </a:r>
          </a:p>
        </p:txBody>
      </p:sp>
      <p:pic>
        <p:nvPicPr>
          <p:cNvPr id="50181" name="Picture 3">
            <a:extLst>
              <a:ext uri="{FF2B5EF4-FFF2-40B4-BE49-F238E27FC236}">
                <a16:creationId xmlns:a16="http://schemas.microsoft.com/office/drawing/2014/main" id="{717B07BE-BB9C-8C4E-8E44-2D26B973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52913"/>
            <a:ext cx="9779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3">
            <a:extLst>
              <a:ext uri="{FF2B5EF4-FFF2-40B4-BE49-F238E27FC236}">
                <a16:creationId xmlns:a16="http://schemas.microsoft.com/office/drawing/2014/main" id="{95C842EC-C272-8442-85D7-38559A37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57450"/>
            <a:ext cx="9779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7">
            <a:extLst>
              <a:ext uri="{FF2B5EF4-FFF2-40B4-BE49-F238E27FC236}">
                <a16:creationId xmlns:a16="http://schemas.microsoft.com/office/drawing/2014/main" id="{D88F1E81-F004-F84B-9ADB-364BD993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257300"/>
            <a:ext cx="14287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gene may have different forms (alleles)</a:t>
            </a:r>
          </a:p>
        </p:txBody>
      </p:sp>
      <p:sp>
        <p:nvSpPr>
          <p:cNvPr id="50184" name="TextBox 8">
            <a:extLst>
              <a:ext uri="{FF2B5EF4-FFF2-40B4-BE49-F238E27FC236}">
                <a16:creationId xmlns:a16="http://schemas.microsoft.com/office/drawing/2014/main" id="{0FEBBEC9-644C-DA46-81A8-23088BA7B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2679700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alleles will likely have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different nucleotide sequence</a:t>
            </a:r>
          </a:p>
        </p:txBody>
      </p:sp>
      <p:sp>
        <p:nvSpPr>
          <p:cNvPr id="50185" name="TextBox 9">
            <a:extLst>
              <a:ext uri="{FF2B5EF4-FFF2-40B4-BE49-F238E27FC236}">
                <a16:creationId xmlns:a16="http://schemas.microsoft.com/office/drawing/2014/main" id="{AC06FB61-DC66-7C43-ABCB-B5C7DA7CF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479425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proteins will likely have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different amino acid sequence </a:t>
            </a:r>
          </a:p>
        </p:txBody>
      </p:sp>
      <p:sp>
        <p:nvSpPr>
          <p:cNvPr id="50186" name="TextBox 11">
            <a:extLst>
              <a:ext uri="{FF2B5EF4-FFF2-40B4-BE49-F238E27FC236}">
                <a16:creationId xmlns:a16="http://schemas.microsoft.com/office/drawing/2014/main" id="{F51156F1-E907-A64B-977E-92B05B6AE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2228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Different forms of the protein will affect some characteristic of the organism.</a:t>
            </a:r>
          </a:p>
        </p:txBody>
      </p:sp>
    </p:spTree>
    <p:extLst>
      <p:ext uri="{BB962C8B-B14F-4D97-AF65-F5344CB8AC3E}">
        <p14:creationId xmlns:p14="http://schemas.microsoft.com/office/powerpoint/2010/main" val="377933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DB4A095-FAF6-B04B-9732-CCF5560DEF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153400" cy="1036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>
                <a:ea typeface="MS PGothic" charset="0"/>
                <a:cs typeface="MS PGothic" charset="0"/>
              </a:rPr>
              <a:t>Will all nucleotide changes (mutation/creation of alleles) alter the phenotype?</a:t>
            </a:r>
            <a:br>
              <a:rPr lang="en-US" sz="2700" dirty="0">
                <a:ea typeface="MS PGothic" charset="0"/>
                <a:cs typeface="MS PGothic" charset="0"/>
              </a:rPr>
            </a:br>
            <a:endParaRPr lang="en-US" dirty="0">
              <a:ea typeface="MS PGothic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EEA43F5-ADF0-D346-B058-2A69537F357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charset="0"/>
              </a:rPr>
              <a:t>No…</a:t>
            </a:r>
            <a:r>
              <a:rPr lang="en-US" dirty="0">
                <a:ea typeface="MS PGothic" charset="0"/>
                <a:cs typeface="MS PGothic" charset="0"/>
              </a:rPr>
              <a:t>2 reasons</a:t>
            </a:r>
          </a:p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ea typeface="MS PGothic" charset="0"/>
              <a:cs typeface="MS PGothic" charset="0"/>
            </a:endParaRP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en-US" dirty="0">
                <a:ea typeface="MS PGothic" charset="0"/>
              </a:rPr>
              <a:t>1. </a:t>
            </a:r>
            <a:r>
              <a:rPr lang="en-US" b="1" dirty="0">
                <a:ea typeface="MS PGothic" charset="0"/>
              </a:rPr>
              <a:t>Redundancy of the code</a:t>
            </a:r>
            <a:r>
              <a:rPr lang="en-US" dirty="0">
                <a:ea typeface="MS PGothic" charset="0"/>
              </a:rPr>
              <a:t>—a change in codon may NOT change the designated amino acid.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en-US" dirty="0">
                <a:ea typeface="MS PGothic" charset="0"/>
              </a:rPr>
              <a:t>2. Some mutations make </a:t>
            </a:r>
            <a:r>
              <a:rPr lang="en-US" b="1" dirty="0">
                <a:ea typeface="MS PGothic" charset="0"/>
              </a:rPr>
              <a:t>conservative changes </a:t>
            </a:r>
            <a:r>
              <a:rPr lang="en-US" dirty="0">
                <a:ea typeface="MS PGothic" charset="0"/>
              </a:rPr>
              <a:t>in the protein.</a:t>
            </a:r>
          </a:p>
          <a:p>
            <a:pPr lvl="2">
              <a:defRPr/>
            </a:pPr>
            <a:r>
              <a:rPr lang="en-US" b="1" dirty="0">
                <a:ea typeface="MS PGothic" charset="0"/>
              </a:rPr>
              <a:t>One amino acid is changed to a very similar amino acid.</a:t>
            </a:r>
          </a:p>
        </p:txBody>
      </p:sp>
    </p:spTree>
    <p:extLst>
      <p:ext uri="{BB962C8B-B14F-4D97-AF65-F5344CB8AC3E}">
        <p14:creationId xmlns:p14="http://schemas.microsoft.com/office/powerpoint/2010/main" val="69102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05ABD1BB-EFC4-5A48-8E53-A87EEF9715B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However…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5120B9F6-0CDE-B14A-A566-51B19B12E3D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Some nucleotide changes (mutation/creation of alleles) result in major changes in the phenotype.</a:t>
            </a:r>
          </a:p>
          <a:p>
            <a:endParaRPr lang="en-US" altLang="en-US"/>
          </a:p>
          <a:p>
            <a:r>
              <a:rPr lang="en-US" altLang="en-US"/>
              <a:t>Any change which alters the amino acid(s) significantly ( large deletions, insertions, or any  change to an aa with different properties)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798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5660D66-70AB-6247-96FB-3B69AC04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F15F-0AE9-D84C-99FF-96B8D629D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the source of different alleles?  </a:t>
            </a:r>
            <a:r>
              <a:rPr lang="en-US" b="1" dirty="0"/>
              <a:t>Mutation!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u="sng" dirty="0"/>
              <a:t>Mutation definition</a:t>
            </a:r>
            <a:r>
              <a:rPr lang="en-US" dirty="0"/>
              <a:t>---</a:t>
            </a:r>
            <a:r>
              <a:rPr lang="en-US" i="1" dirty="0"/>
              <a:t>an alteration in DNA sequence.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This can be in many forms and refers to changes anywhere in DNA, but we will focus on coding regions of genes.</a:t>
            </a:r>
          </a:p>
        </p:txBody>
      </p:sp>
    </p:spTree>
    <p:extLst>
      <p:ext uri="{BB962C8B-B14F-4D97-AF65-F5344CB8AC3E}">
        <p14:creationId xmlns:p14="http://schemas.microsoft.com/office/powerpoint/2010/main" val="3375389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272CC453-21A3-AD46-A4B9-550864C3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 mutation	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49969221-DD88-B445-B12A-F3E24BF6A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point mutation is the substitution of a single nucleotide in a DNA sequence.</a:t>
            </a:r>
          </a:p>
          <a:p>
            <a:endParaRPr lang="en-US" altLang="en-US"/>
          </a:p>
          <a:p>
            <a:r>
              <a:rPr lang="en-US" altLang="en-US"/>
              <a:t>ATTTGCC</a:t>
            </a:r>
            <a:r>
              <a:rPr lang="en-US" altLang="en-US" u="sng"/>
              <a:t>A</a:t>
            </a:r>
            <a:r>
              <a:rPr lang="en-US" altLang="en-US"/>
              <a:t>CATAGGCAAAC</a:t>
            </a:r>
          </a:p>
          <a:p>
            <a:r>
              <a:rPr lang="en-US" altLang="en-US"/>
              <a:t>ATTTGCC</a:t>
            </a:r>
            <a:r>
              <a:rPr lang="en-US" altLang="en-US" u="sng">
                <a:solidFill>
                  <a:srgbClr val="FF0000"/>
                </a:solidFill>
              </a:rPr>
              <a:t>C</a:t>
            </a:r>
            <a:r>
              <a:rPr lang="en-US" altLang="en-US">
                <a:solidFill>
                  <a:srgbClr val="000000"/>
                </a:solidFill>
              </a:rPr>
              <a:t>CATAGGCAAAC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3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5E0129A3-7344-4643-9E23-2AEB86AC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were we?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9B61A-27E1-864F-893B-EFAC4F157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Transcription—Mechanism. How is it done?</a:t>
            </a:r>
          </a:p>
          <a:p>
            <a:r>
              <a:rPr lang="en-US" dirty="0"/>
              <a:t>Structure of a gene.  Role of the regulatory sequences and transcription factors</a:t>
            </a:r>
          </a:p>
          <a:p>
            <a:r>
              <a:rPr lang="en-US" dirty="0"/>
              <a:t>mRNA—prokaryotes</a:t>
            </a:r>
          </a:p>
          <a:p>
            <a:r>
              <a:rPr lang="en-US" dirty="0"/>
              <a:t>mRNA –eukaryotes—modifications that occur before translation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05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8AB1D806-7AB8-1B41-9C1B-298262CA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the result?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181DC01B-6E77-E447-940B-F2707A37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27450"/>
          </a:xfrm>
        </p:spPr>
        <p:txBody>
          <a:bodyPr/>
          <a:lstStyle/>
          <a:p>
            <a:r>
              <a:rPr lang="en-US" altLang="en-US"/>
              <a:t>It depends on where the mutation is and how it might change the mRNA code.</a:t>
            </a:r>
          </a:p>
          <a:p>
            <a:r>
              <a:rPr lang="en-US" altLang="en-US"/>
              <a:t>1.  A </a:t>
            </a:r>
            <a:r>
              <a:rPr lang="en-US" altLang="en-US" b="1"/>
              <a:t>silent</a:t>
            </a:r>
            <a:r>
              <a:rPr lang="en-US" altLang="en-US"/>
              <a:t> mutation does not change the amino acid because of code degeneracy.</a:t>
            </a:r>
          </a:p>
          <a:p>
            <a:r>
              <a:rPr lang="en-US" altLang="en-US"/>
              <a:t>2. A </a:t>
            </a:r>
            <a:r>
              <a:rPr lang="en-US" altLang="en-US" b="1"/>
              <a:t>nonsense</a:t>
            </a:r>
            <a:r>
              <a:rPr lang="en-US" altLang="en-US"/>
              <a:t> mutation creates a stop codon instead of an amino acid codon and results in translation of a truncated (shortened) protein</a:t>
            </a:r>
          </a:p>
          <a:p>
            <a:r>
              <a:rPr lang="en-US" altLang="en-US"/>
              <a:t>3. A </a:t>
            </a:r>
            <a:r>
              <a:rPr lang="en-US" altLang="en-US" b="1"/>
              <a:t>missense</a:t>
            </a:r>
            <a:r>
              <a:rPr lang="en-US" altLang="en-US"/>
              <a:t> mutation changes one codon to another codon—other than a stop codon</a:t>
            </a:r>
          </a:p>
        </p:txBody>
      </p:sp>
    </p:spTree>
    <p:extLst>
      <p:ext uri="{BB962C8B-B14F-4D97-AF65-F5344CB8AC3E}">
        <p14:creationId xmlns:p14="http://schemas.microsoft.com/office/powerpoint/2010/main" val="2676632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0EE5A236-8C8D-3945-B04B-B91408A8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6" name="Content Placeholder 3">
            <a:extLst>
              <a:ext uri="{FF2B5EF4-FFF2-40B4-BE49-F238E27FC236}">
                <a16:creationId xmlns:a16="http://schemas.microsoft.com/office/drawing/2014/main" id="{3EC6654F-2038-2B40-A211-7AB458EC90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8" b="-1778"/>
          <a:stretch>
            <a:fillRect/>
          </a:stretch>
        </p:blipFill>
        <p:spPr>
          <a:xfrm>
            <a:off x="400050" y="2736850"/>
            <a:ext cx="7886700" cy="3263900"/>
          </a:xfrm>
        </p:spPr>
      </p:pic>
      <p:sp>
        <p:nvSpPr>
          <p:cNvPr id="57347" name="TextBox 1">
            <a:extLst>
              <a:ext uri="{FF2B5EF4-FFF2-40B4-BE49-F238E27FC236}">
                <a16:creationId xmlns:a16="http://schemas.microsoft.com/office/drawing/2014/main" id="{1BBC9AF6-FF22-E64E-9935-6C2F6091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78050"/>
            <a:ext cx="287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Allele 1 (Wild type allele)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F2B4BD-EB80-0040-BE41-9BDA47543460}"/>
              </a:ext>
            </a:extLst>
          </p:cNvPr>
          <p:cNvCxnSpPr/>
          <p:nvPr/>
        </p:nvCxnSpPr>
        <p:spPr>
          <a:xfrm>
            <a:off x="823913" y="2605088"/>
            <a:ext cx="906462" cy="1174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9" name="TextBox 7">
            <a:extLst>
              <a:ext uri="{FF2B5EF4-FFF2-40B4-BE49-F238E27FC236}">
                <a16:creationId xmlns:a16="http://schemas.microsoft.com/office/drawing/2014/main" id="{7D1E102F-1E86-AE46-9F37-A0C8F33A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178050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New/different alleles</a:t>
            </a:r>
          </a:p>
        </p:txBody>
      </p:sp>
    </p:spTree>
    <p:extLst>
      <p:ext uri="{BB962C8B-B14F-4D97-AF65-F5344CB8AC3E}">
        <p14:creationId xmlns:p14="http://schemas.microsoft.com/office/powerpoint/2010/main" val="3421975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3DE1EA3D-6D67-C24F-969E-FECBC5F0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BEAF7E41-2E80-B74E-86DA-179ED7AE8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5750"/>
            <a:ext cx="8305800" cy="5886450"/>
          </a:xfrm>
        </p:spPr>
        <p:txBody>
          <a:bodyPr/>
          <a:lstStyle/>
          <a:p>
            <a:r>
              <a:rPr lang="en-US" altLang="en-US"/>
              <a:t>A missense mutation that changes an amino acid to a similar amino acid is called </a:t>
            </a:r>
            <a:r>
              <a:rPr lang="en-US" altLang="en-US" b="1"/>
              <a:t>conservative</a:t>
            </a:r>
            <a:r>
              <a:rPr lang="en-US" altLang="en-US"/>
              <a:t>, and may not affect the folding of the protein, and thus its function may not be changed.</a:t>
            </a:r>
          </a:p>
          <a:p>
            <a:endParaRPr lang="en-US" altLang="en-US"/>
          </a:p>
          <a:p>
            <a:r>
              <a:rPr lang="en-US" altLang="en-US"/>
              <a:t>A missense mutation that changes an amino acid to an amino acid with really different characteristics is called </a:t>
            </a:r>
            <a:r>
              <a:rPr lang="en-US" altLang="en-US" b="1"/>
              <a:t>non-conservative</a:t>
            </a:r>
            <a:r>
              <a:rPr lang="en-US" altLang="en-US"/>
              <a:t>, and will likely greatly change/destroy the folding of the protein, and thus its function.</a:t>
            </a:r>
          </a:p>
        </p:txBody>
      </p:sp>
    </p:spTree>
    <p:extLst>
      <p:ext uri="{BB962C8B-B14F-4D97-AF65-F5344CB8AC3E}">
        <p14:creationId xmlns:p14="http://schemas.microsoft.com/office/powerpoint/2010/main" val="2632267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Content Placeholder 3">
            <a:extLst>
              <a:ext uri="{FF2B5EF4-FFF2-40B4-BE49-F238E27FC236}">
                <a16:creationId xmlns:a16="http://schemas.microsoft.com/office/drawing/2014/main" id="{AD6ABABD-7C6A-F745-B661-104491A1D26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3" r="-31673"/>
          <a:stretch>
            <a:fillRect/>
          </a:stretch>
        </p:blipFill>
        <p:spPr>
          <a:xfrm>
            <a:off x="0" y="1068388"/>
            <a:ext cx="10626725" cy="4787900"/>
          </a:xfrm>
        </p:spPr>
      </p:pic>
      <p:sp>
        <p:nvSpPr>
          <p:cNvPr id="59394" name="TextBox 1">
            <a:extLst>
              <a:ext uri="{FF2B5EF4-FFF2-40B4-BE49-F238E27FC236}">
                <a16:creationId xmlns:a16="http://schemas.microsoft.com/office/drawing/2014/main" id="{DCE1C888-3A41-7F4C-BB6E-FECFAB750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28600"/>
            <a:ext cx="157956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List of the 20 amino acids.</a:t>
            </a:r>
          </a:p>
          <a:p>
            <a:r>
              <a:rPr lang="en-US" altLang="en-US"/>
              <a:t>Example---</a:t>
            </a:r>
          </a:p>
          <a:p>
            <a:r>
              <a:rPr lang="en-US" altLang="en-US"/>
              <a:t>A conservative substitution would change one acidic amino acid for another acidic one</a:t>
            </a:r>
            <a:r>
              <a:rPr lang="is-IS" altLang="en-US"/>
              <a:t>…</a:t>
            </a:r>
          </a:p>
          <a:p>
            <a:endParaRPr lang="is-IS" altLang="en-US"/>
          </a:p>
          <a:p>
            <a:r>
              <a:rPr lang="is-IS" altLang="en-US"/>
              <a:t>A non-conservative substitution would change an acidic amino acid to a basic one...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793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E97D639A-C3C7-EB43-8F9C-DEA46D46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5D47BCBD-8850-DB40-9094-BB21A0496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Conservative mutations change the DNA of the coding region, and the amino acid sequence of the protein, but the protein still functions normally.</a:t>
            </a:r>
          </a:p>
          <a:p>
            <a:pPr lvl="1"/>
            <a:r>
              <a:rPr lang="en-US" altLang="en-US"/>
              <a:t>These are sometimes called </a:t>
            </a:r>
            <a:r>
              <a:rPr lang="en-US" altLang="en-US" b="1"/>
              <a:t>neutral</a:t>
            </a:r>
            <a:r>
              <a:rPr lang="en-US" altLang="en-US"/>
              <a:t> mutations. (Don’t confuse with silent mutations)</a:t>
            </a:r>
          </a:p>
        </p:txBody>
      </p:sp>
    </p:spTree>
    <p:extLst>
      <p:ext uri="{BB962C8B-B14F-4D97-AF65-F5344CB8AC3E}">
        <p14:creationId xmlns:p14="http://schemas.microsoft.com/office/powerpoint/2010/main" val="632951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B143E759-47F2-FF40-B970-534F2C92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types of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CF3E4-1B73-5648-A229-CBE877F6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Insertions</a:t>
            </a:r>
          </a:p>
          <a:p>
            <a:pPr>
              <a:defRPr/>
            </a:pPr>
            <a:r>
              <a:rPr lang="en-US" dirty="0"/>
              <a:t>Deletions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(See next slide)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Inversions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AACTC</a:t>
            </a:r>
            <a:r>
              <a:rPr lang="en-US" u="sng" dirty="0"/>
              <a:t>AGGGC</a:t>
            </a:r>
            <a:r>
              <a:rPr lang="en-US" dirty="0"/>
              <a:t>TATAGCT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AACTC</a:t>
            </a:r>
            <a:r>
              <a:rPr lang="en-US" u="sng" dirty="0"/>
              <a:t>CGGGA</a:t>
            </a:r>
            <a:r>
              <a:rPr lang="en-US" dirty="0"/>
              <a:t>TATAGCT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80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1FF93ED-3328-E04B-8E5C-3B018BCF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   substitutions vs. insertions/deletions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8652925E-9904-7549-9BFA-6362FF6BB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altLang="en-US"/>
          </a:p>
        </p:txBody>
      </p:sp>
      <p:pic>
        <p:nvPicPr>
          <p:cNvPr id="62467" name="Picture 4" descr="15_01">
            <a:extLst>
              <a:ext uri="{FF2B5EF4-FFF2-40B4-BE49-F238E27FC236}">
                <a16:creationId xmlns:a16="http://schemas.microsoft.com/office/drawing/2014/main" id="{9395BFB1-98E1-6149-82AD-BCBFBBF3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3"/>
          <a:stretch>
            <a:fillRect/>
          </a:stretch>
        </p:blipFill>
        <p:spPr bwMode="auto">
          <a:xfrm>
            <a:off x="0" y="2146300"/>
            <a:ext cx="91233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>
            <a:extLst>
              <a:ext uri="{FF2B5EF4-FFF2-40B4-BE49-F238E27FC236}">
                <a16:creationId xmlns:a16="http://schemas.microsoft.com/office/drawing/2014/main" id="{88FEA7ED-C222-534B-97B7-4EFB2CC2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4375"/>
            <a:ext cx="9144000" cy="211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61702" tIns="30851" rIns="61702" bIns="30851">
            <a:spAutoFit/>
          </a:bodyPr>
          <a:lstStyle/>
          <a:p>
            <a:pPr algn="ctr">
              <a:defRPr/>
            </a:pPr>
            <a:r>
              <a:rPr lang="en-US" sz="975" b="1">
                <a:latin typeface="Arial" charset="0"/>
              </a:rPr>
              <a:t>Figure 15-1</a:t>
            </a:r>
            <a:r>
              <a:rPr lang="en-US" sz="975">
                <a:latin typeface="Arial" charset="0"/>
              </a:rPr>
              <a:t>    Copyright </a:t>
            </a:r>
            <a:r>
              <a:rPr lang="en-US" sz="975">
                <a:latin typeface="Arial" charset="0"/>
                <a:cs typeface="Arial" charset="0"/>
              </a:rPr>
              <a:t>© 2006 Pearson Prentice Hall, Inc.</a:t>
            </a:r>
            <a:endParaRPr lang="en-GB" sz="975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57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9292343-A54A-6B4A-A916-E4D10A03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4F7BC5CD-BC95-8344-8E0B-F0E007BC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385175" cy="3832225"/>
          </a:xfrm>
        </p:spPr>
        <p:txBody>
          <a:bodyPr/>
          <a:lstStyle/>
          <a:p>
            <a:r>
              <a:rPr lang="en-US" altLang="en-US"/>
              <a:t>Note how point mutations/substitutions, have a local effect. The “sentence” is only changed in one word.  The mRNA changes in only one codon—at most affecting one amino acid.</a:t>
            </a:r>
          </a:p>
          <a:p>
            <a:endParaRPr lang="en-US" altLang="en-US"/>
          </a:p>
          <a:p>
            <a:r>
              <a:rPr lang="en-US" altLang="en-US"/>
              <a:t>Insertions and deletions have a much more extensive effect.  They change the reading frame of the coding region. ALL codons are affected from the point of insertion or deletion.</a:t>
            </a:r>
          </a:p>
        </p:txBody>
      </p:sp>
    </p:spTree>
    <p:extLst>
      <p:ext uri="{BB962C8B-B14F-4D97-AF65-F5344CB8AC3E}">
        <p14:creationId xmlns:p14="http://schemas.microsoft.com/office/powerpoint/2010/main" val="3574398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60574664-F11D-1446-8893-8264D712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7C68FE41-BFDF-9D42-B3D5-8DDB915D5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These mutations are called </a:t>
            </a:r>
            <a:r>
              <a:rPr lang="en-US" altLang="en-US" b="1"/>
              <a:t>frame-shift </a:t>
            </a:r>
            <a:r>
              <a:rPr lang="en-US" altLang="en-US"/>
              <a:t>mutations. They always alter the protein encoded by the gene, often by the introduction of a stop codon somewhere within the coding region. </a:t>
            </a:r>
          </a:p>
          <a:p>
            <a:endParaRPr lang="en-US" altLang="en-US"/>
          </a:p>
          <a:p>
            <a:r>
              <a:rPr lang="en-US" altLang="en-US"/>
              <a:t>Even if a full-length protein is produced, it will have no resemblance to the normal protein and will not function in its normal role.</a:t>
            </a:r>
          </a:p>
        </p:txBody>
      </p:sp>
    </p:spTree>
    <p:extLst>
      <p:ext uri="{BB962C8B-B14F-4D97-AF65-F5344CB8AC3E}">
        <p14:creationId xmlns:p14="http://schemas.microsoft.com/office/powerpoint/2010/main" val="998515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37A817EE-1999-7A41-965D-B367F851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Example…deletion of </a:t>
            </a:r>
            <a:r>
              <a:rPr lang="en-US" altLang="en-US">
                <a:solidFill>
                  <a:srgbClr val="FF0000"/>
                </a:solidFill>
              </a:rPr>
              <a:t>g</a:t>
            </a:r>
            <a:r>
              <a:rPr lang="en-US" altLang="en-US"/>
              <a:t> in first line.</a:t>
            </a:r>
          </a:p>
        </p:txBody>
      </p:sp>
      <p:pic>
        <p:nvPicPr>
          <p:cNvPr id="66562" name="Content Placeholder 3">
            <a:extLst>
              <a:ext uri="{FF2B5EF4-FFF2-40B4-BE49-F238E27FC236}">
                <a16:creationId xmlns:a16="http://schemas.microsoft.com/office/drawing/2014/main" id="{40565E70-046E-3446-A887-862995E24E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54000" y="2057400"/>
            <a:ext cx="8229600" cy="3394075"/>
          </a:xfrm>
        </p:spPr>
      </p:pic>
      <p:sp>
        <p:nvSpPr>
          <p:cNvPr id="36867" name="TextBox 4">
            <a:extLst>
              <a:ext uri="{FF2B5EF4-FFF2-40B4-BE49-F238E27FC236}">
                <a16:creationId xmlns:a16="http://schemas.microsoft.com/office/drawing/2014/main" id="{C37DEC54-A577-AC47-A467-D3C02AC0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584700"/>
            <a:ext cx="26193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350"/>
              <a:t>Triangle means deletion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96B329-FE02-4547-950A-774E66BE8313}"/>
              </a:ext>
            </a:extLst>
          </p:cNvPr>
          <p:cNvCxnSpPr>
            <a:stCxn id="36867" idx="1"/>
          </p:cNvCxnSpPr>
          <p:nvPr/>
        </p:nvCxnSpPr>
        <p:spPr>
          <a:xfrm flipH="1">
            <a:off x="3167063" y="4735513"/>
            <a:ext cx="563562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7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E33134A-E6AD-3342-A74C-F037AE03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Animations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FD4762CC-EFAB-9845-A245-86A065F1C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hlinkClick r:id="rId2"/>
              </a:rPr>
              <a:t>http://highered.mheducation.com/sites/0072943696/student_view0/chapter3/animation__mrna_synthesis__transcription___quiz_2_.html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>
                <a:hlinkClick r:id="rId3"/>
              </a:rPr>
              <a:t>http://www.dnalc.org/view/15510-Transcription-DNA-codes-for-messenger-RNA-mRNA-3D-animation-with-basic-narration-.html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6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0F7EF98-907E-FB42-90B9-B7490640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3625"/>
            <a:ext cx="6515100" cy="857250"/>
          </a:xfrm>
        </p:spPr>
        <p:txBody>
          <a:bodyPr/>
          <a:lstStyle/>
          <a:p>
            <a:r>
              <a:rPr lang="en-US" altLang="en-US"/>
              <a:t>How is mRNA translated into protein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F97FD1B4-3F8D-F34E-B3A2-AA66D2AB7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/>
          <a:lstStyle/>
          <a:p>
            <a:r>
              <a:rPr lang="en-US" altLang="en-US" dirty="0"/>
              <a:t>Code= nucleotide sequence of mRNA</a:t>
            </a:r>
          </a:p>
          <a:p>
            <a:r>
              <a:rPr lang="en-US" altLang="en-US" dirty="0"/>
              <a:t>Product= amino acid sequence</a:t>
            </a:r>
          </a:p>
          <a:p>
            <a:endParaRPr lang="en-US" altLang="en-US" dirty="0"/>
          </a:p>
          <a:p>
            <a:r>
              <a:rPr lang="en-US" altLang="en-US" dirty="0"/>
              <a:t>Work during the 1950s and 1960s by Sydney Brenner (died only in the last year!) and Francis Crick cracked the code.</a:t>
            </a:r>
          </a:p>
        </p:txBody>
      </p:sp>
    </p:spTree>
    <p:extLst>
      <p:ext uri="{BB962C8B-B14F-4D97-AF65-F5344CB8AC3E}">
        <p14:creationId xmlns:p14="http://schemas.microsoft.com/office/powerpoint/2010/main" val="175881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7CECFA04-51C5-0647-B524-1EE49EFF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code—Translation 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C7D3611F-28E9-0E48-8CF2-E715DECC0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 familiar with the list of </a:t>
            </a:r>
            <a:r>
              <a:rPr lang="en-US" altLang="en-US" dirty="0">
                <a:solidFill>
                  <a:srgbClr val="FF0000"/>
                </a:solidFill>
              </a:rPr>
              <a:t>9</a:t>
            </a:r>
            <a:r>
              <a:rPr lang="en-US" altLang="en-US" dirty="0"/>
              <a:t> items to describe the code.  Text p. </a:t>
            </a:r>
            <a:r>
              <a:rPr lang="en-US" altLang="en-US" dirty="0">
                <a:solidFill>
                  <a:srgbClr val="FF0000"/>
                </a:solidFill>
              </a:rPr>
              <a:t>316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Brenner agued theoretically that the code must be at least 3 nucleotides to cover all 20 amino acids.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10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FCCB1689-DA56-8348-BDB7-8CD23A9C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18" name="Content Placeholder 3">
            <a:extLst>
              <a:ext uri="{FF2B5EF4-FFF2-40B4-BE49-F238E27FC236}">
                <a16:creationId xmlns:a16="http://schemas.microsoft.com/office/drawing/2014/main" id="{D73A989E-C17C-0D40-B507-E7D4396386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651875" cy="6496050"/>
          </a:xfrm>
        </p:spPr>
      </p:pic>
    </p:spTree>
    <p:extLst>
      <p:ext uri="{BB962C8B-B14F-4D97-AF65-F5344CB8AC3E}">
        <p14:creationId xmlns:p14="http://schemas.microsoft.com/office/powerpoint/2010/main" val="59083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0922B60-0E0B-CE4B-B0E7-217A84CA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2" name="Content Placeholder 3">
            <a:extLst>
              <a:ext uri="{FF2B5EF4-FFF2-40B4-BE49-F238E27FC236}">
                <a16:creationId xmlns:a16="http://schemas.microsoft.com/office/drawing/2014/main" id="{45B4C6D5-F7BC-4B45-B1F8-3C7B21B62F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685800"/>
            <a:ext cx="6046788" cy="6097588"/>
          </a:xfrm>
        </p:spPr>
      </p:pic>
    </p:spTree>
    <p:extLst>
      <p:ext uri="{BB962C8B-B14F-4D97-AF65-F5344CB8AC3E}">
        <p14:creationId xmlns:p14="http://schemas.microsoft.com/office/powerpoint/2010/main" val="698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65643F8D-FEEE-1548-B009-2518C7A6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code…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91AB8C2-2EED-6345-997E-ED1569586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00250"/>
            <a:ext cx="6400800" cy="4000500"/>
          </a:xfrm>
        </p:spPr>
        <p:txBody>
          <a:bodyPr/>
          <a:lstStyle/>
          <a:p>
            <a:r>
              <a:rPr lang="en-US" altLang="en-US"/>
              <a:t>Code in the mRNA nucleotide sequence is called the </a:t>
            </a:r>
            <a:r>
              <a:rPr lang="en-US" altLang="en-US">
                <a:solidFill>
                  <a:srgbClr val="FF0000"/>
                </a:solidFill>
              </a:rPr>
              <a:t>codon</a:t>
            </a:r>
          </a:p>
          <a:p>
            <a:r>
              <a:rPr lang="en-US" altLang="en-US"/>
              <a:t>Code is read 5</a:t>
            </a:r>
            <a:r>
              <a:rPr lang="ja-JP" altLang="en-US"/>
              <a:t>’</a:t>
            </a:r>
            <a:r>
              <a:rPr lang="en-US" altLang="ja-JP"/>
              <a:t>---3</a:t>
            </a:r>
            <a:r>
              <a:rPr lang="ja-JP" altLang="en-US"/>
              <a:t>’</a:t>
            </a:r>
            <a:r>
              <a:rPr lang="en-US" altLang="ja-JP"/>
              <a:t> in the mRNA</a:t>
            </a:r>
          </a:p>
          <a:p>
            <a:r>
              <a:rPr lang="en-US" altLang="en-US"/>
              <a:t>The code is unambiguous!  Each codon specifies one and only one amino acid. (e.g. UUU in mRNA specifies Phenylalanine only. UUU never specifies leucine…)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23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15fall2019" id="{4730676C-6FA9-C345-BECF-E89A4A5E5E2B}" vid="{9F4E1826-619B-C14D-B240-255328F1E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5076</TotalTime>
  <Words>1606</Words>
  <Application>Microsoft Macintosh PowerPoint</Application>
  <PresentationFormat>On-screen Show (4:3)</PresentationFormat>
  <Paragraphs>167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Office Theme</vt:lpstr>
      <vt:lpstr>Lecture 37 Dec. 13th  , 2019</vt:lpstr>
      <vt:lpstr>PowerPoint Presentation</vt:lpstr>
      <vt:lpstr>Where were we?</vt:lpstr>
      <vt:lpstr>Animations</vt:lpstr>
      <vt:lpstr>How is mRNA translated into protein</vt:lpstr>
      <vt:lpstr>The code—Translation </vt:lpstr>
      <vt:lpstr>PowerPoint Presentation</vt:lpstr>
      <vt:lpstr>PowerPoint Presentation</vt:lpstr>
      <vt:lpstr>The code…</vt:lpstr>
      <vt:lpstr>Continued…</vt:lpstr>
      <vt:lpstr>PowerPoint Presentation</vt:lpstr>
      <vt:lpstr>Continued…</vt:lpstr>
      <vt:lpstr>Continued…</vt:lpstr>
      <vt:lpstr>PowerPoint Presentation</vt:lpstr>
      <vt:lpstr>How is mRNA translated into protein?</vt:lpstr>
      <vt:lpstr>PowerPoint Presentation</vt:lpstr>
      <vt:lpstr>The basics of translation/protein synthesis</vt:lpstr>
      <vt:lpstr>PowerPoint Presentation</vt:lpstr>
      <vt:lpstr>PowerPoint Presentation</vt:lpstr>
      <vt:lpstr>PowerPoint Presentation</vt:lpstr>
      <vt:lpstr>Watch, review, explain, sketch…</vt:lpstr>
      <vt:lpstr>Practice decoding a gene</vt:lpstr>
      <vt:lpstr>PowerPoint Presentation</vt:lpstr>
      <vt:lpstr>PowerPoint Presentation</vt:lpstr>
      <vt:lpstr>PowerPoint Presentation</vt:lpstr>
      <vt:lpstr>Will all nucleotide changes (mutation/creation of alleles) alter the phenotype? </vt:lpstr>
      <vt:lpstr>However…</vt:lpstr>
      <vt:lpstr>Chapter 15</vt:lpstr>
      <vt:lpstr>Point mutation </vt:lpstr>
      <vt:lpstr>What’s the result?</vt:lpstr>
      <vt:lpstr>PowerPoint Presentation</vt:lpstr>
      <vt:lpstr>PowerPoint Presentation</vt:lpstr>
      <vt:lpstr>PowerPoint Presentation</vt:lpstr>
      <vt:lpstr>PowerPoint Presentation</vt:lpstr>
      <vt:lpstr>Other types of mutations</vt:lpstr>
      <vt:lpstr>   substitutions vs. insertions/deletions</vt:lpstr>
      <vt:lpstr>PowerPoint Presentation</vt:lpstr>
      <vt:lpstr>PowerPoint Presentation</vt:lpstr>
      <vt:lpstr>Example…deletion of g in first line.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October 7,2019</dc:title>
  <dc:subject/>
  <dc:creator>Super, Heidi</dc:creator>
  <cp:keywords/>
  <dc:description/>
  <cp:lastModifiedBy>Super, Heidi</cp:lastModifiedBy>
  <cp:revision>104</cp:revision>
  <cp:lastPrinted>2019-10-11T13:27:27Z</cp:lastPrinted>
  <dcterms:created xsi:type="dcterms:W3CDTF">2019-10-07T18:23:51Z</dcterms:created>
  <dcterms:modified xsi:type="dcterms:W3CDTF">2019-12-13T12:04:16Z</dcterms:modified>
  <cp:category/>
</cp:coreProperties>
</file>